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5.jpg" ContentType="image/pn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handoutMasterIdLst>
    <p:handoutMasterId r:id="rId20"/>
  </p:handoutMasterIdLst>
  <p:sldIdLst>
    <p:sldId id="408" r:id="rId2"/>
    <p:sldId id="409" r:id="rId3"/>
    <p:sldId id="410" r:id="rId4"/>
    <p:sldId id="411" r:id="rId5"/>
    <p:sldId id="412" r:id="rId6"/>
    <p:sldId id="413" r:id="rId7"/>
    <p:sldId id="414" r:id="rId8"/>
    <p:sldId id="415" r:id="rId9"/>
    <p:sldId id="416" r:id="rId10"/>
    <p:sldId id="417" r:id="rId11"/>
    <p:sldId id="422" r:id="rId12"/>
    <p:sldId id="418" r:id="rId13"/>
    <p:sldId id="419" r:id="rId14"/>
    <p:sldId id="420" r:id="rId15"/>
    <p:sldId id="421" r:id="rId16"/>
    <p:sldId id="424" r:id="rId17"/>
    <p:sldId id="42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3AEC"/>
    <a:srgbClr val="E15A78"/>
    <a:srgbClr val="D91F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Estilo Escuro 2 - Ênfase 3/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11"/>
    <p:restoredTop sz="94213"/>
  </p:normalViewPr>
  <p:slideViewPr>
    <p:cSldViewPr snapToGrid="0" snapToObjects="1">
      <p:cViewPr varScale="1">
        <p:scale>
          <a:sx n="85" d="100"/>
          <a:sy n="85" d="100"/>
        </p:scale>
        <p:origin x="184" y="5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2816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4EF275-8271-E443-95A3-BC792EF74757}" type="doc">
      <dgm:prSet loTypeId="urn:microsoft.com/office/officeart/2005/8/layout/orgChart1" loCatId="hierarchy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A04505D6-5A39-6044-ADBE-B47DCBDE9AA9}">
      <dgm:prSet phldrT="[Texto]" custT="1"/>
      <dgm:spPr/>
      <dgm:t>
        <a:bodyPr/>
        <a:lstStyle/>
        <a:p>
          <a:r>
            <a:rPr lang="pt-BR" sz="2800" dirty="0" err="1" smtClean="0"/>
            <a:t>R</a:t>
          </a:r>
          <a:endParaRPr lang="pt-BR" sz="2800" dirty="0" smtClean="0"/>
        </a:p>
        <a:p>
          <a:r>
            <a:rPr lang="pt-BR" sz="2800" dirty="0" smtClean="0"/>
            <a:t>N = 45</a:t>
          </a:r>
          <a:endParaRPr lang="pt-BR" sz="2800" dirty="0"/>
        </a:p>
      </dgm:t>
    </dgm:pt>
    <dgm:pt modelId="{B9C9BF47-117C-194C-9D42-C26CCEEDB89D}" type="parTrans" cxnId="{20D93BB3-F348-8448-956E-67A9991639C1}">
      <dgm:prSet/>
      <dgm:spPr/>
      <dgm:t>
        <a:bodyPr/>
        <a:lstStyle/>
        <a:p>
          <a:endParaRPr lang="pt-BR"/>
        </a:p>
      </dgm:t>
    </dgm:pt>
    <dgm:pt modelId="{51D0AC9F-E0C0-5544-9454-1BE6B803C0B8}" type="sibTrans" cxnId="{20D93BB3-F348-8448-956E-67A9991639C1}">
      <dgm:prSet/>
      <dgm:spPr/>
      <dgm:t>
        <a:bodyPr/>
        <a:lstStyle/>
        <a:p>
          <a:endParaRPr lang="pt-BR"/>
        </a:p>
      </dgm:t>
    </dgm:pt>
    <dgm:pt modelId="{DE5DE1EB-4C4C-D54D-ACE4-B6E64308E652}">
      <dgm:prSet phldrT="[Texto]" custT="1"/>
      <dgm:spPr/>
      <dgm:t>
        <a:bodyPr/>
        <a:lstStyle/>
        <a:p>
          <a:r>
            <a:rPr lang="pt-BR" sz="2800" dirty="0" smtClean="0"/>
            <a:t>Intervenção</a:t>
          </a:r>
        </a:p>
        <a:p>
          <a:r>
            <a:rPr lang="pt-BR" sz="2800" dirty="0" smtClean="0"/>
            <a:t>N = 23</a:t>
          </a:r>
          <a:endParaRPr lang="pt-BR" sz="2800" dirty="0"/>
        </a:p>
      </dgm:t>
    </dgm:pt>
    <dgm:pt modelId="{23C52F6E-9F18-7F41-8877-C470D7D63129}" type="parTrans" cxnId="{2D32AE1D-6F9E-794C-9763-F8CDC2B8CC6E}">
      <dgm:prSet/>
      <dgm:spPr/>
      <dgm:t>
        <a:bodyPr/>
        <a:lstStyle/>
        <a:p>
          <a:endParaRPr lang="pt-BR"/>
        </a:p>
      </dgm:t>
    </dgm:pt>
    <dgm:pt modelId="{6C4B4470-80C0-BC47-BDD8-9907BFCCA830}" type="sibTrans" cxnId="{2D32AE1D-6F9E-794C-9763-F8CDC2B8CC6E}">
      <dgm:prSet/>
      <dgm:spPr/>
      <dgm:t>
        <a:bodyPr/>
        <a:lstStyle/>
        <a:p>
          <a:endParaRPr lang="pt-BR"/>
        </a:p>
      </dgm:t>
    </dgm:pt>
    <dgm:pt modelId="{8BD6C2D0-8691-1B41-87F6-1861CA9E8AA0}">
      <dgm:prSet phldrT="[Texto]" custT="1"/>
      <dgm:spPr/>
      <dgm:t>
        <a:bodyPr/>
        <a:lstStyle/>
        <a:p>
          <a:r>
            <a:rPr lang="pt-BR" sz="2800" dirty="0" smtClean="0"/>
            <a:t>Controle </a:t>
          </a:r>
        </a:p>
        <a:p>
          <a:r>
            <a:rPr lang="pt-BR" sz="2800" dirty="0" smtClean="0"/>
            <a:t>N = 22</a:t>
          </a:r>
          <a:endParaRPr lang="pt-BR" sz="2800" dirty="0"/>
        </a:p>
      </dgm:t>
    </dgm:pt>
    <dgm:pt modelId="{8CED903C-3BC9-5943-B507-DFA960775F4D}" type="parTrans" cxnId="{BB2AA9FA-2A20-8647-BE9E-742735BDF14D}">
      <dgm:prSet/>
      <dgm:spPr/>
      <dgm:t>
        <a:bodyPr/>
        <a:lstStyle/>
        <a:p>
          <a:endParaRPr lang="pt-BR"/>
        </a:p>
      </dgm:t>
    </dgm:pt>
    <dgm:pt modelId="{8FE0D54F-4C36-8D47-9CF9-D79C2F9ABDD3}" type="sibTrans" cxnId="{BB2AA9FA-2A20-8647-BE9E-742735BDF14D}">
      <dgm:prSet/>
      <dgm:spPr/>
      <dgm:t>
        <a:bodyPr/>
        <a:lstStyle/>
        <a:p>
          <a:endParaRPr lang="pt-BR"/>
        </a:p>
      </dgm:t>
    </dgm:pt>
    <dgm:pt modelId="{4E8C4E26-CF87-9849-A927-6D1E529D2684}" type="pres">
      <dgm:prSet presAssocID="{B64EF275-8271-E443-95A3-BC792EF7475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B0E3FC00-DF5D-644A-A5F6-C38879C56BA9}" type="pres">
      <dgm:prSet presAssocID="{A04505D6-5A39-6044-ADBE-B47DCBDE9AA9}" presName="hierRoot1" presStyleCnt="0">
        <dgm:presLayoutVars>
          <dgm:hierBranch val="init"/>
        </dgm:presLayoutVars>
      </dgm:prSet>
      <dgm:spPr/>
    </dgm:pt>
    <dgm:pt modelId="{2E9BAC71-65AE-AF42-B158-714F6C8A0D38}" type="pres">
      <dgm:prSet presAssocID="{A04505D6-5A39-6044-ADBE-B47DCBDE9AA9}" presName="rootComposite1" presStyleCnt="0"/>
      <dgm:spPr/>
    </dgm:pt>
    <dgm:pt modelId="{929FF516-ECC8-2D42-8710-72B73142F25F}" type="pres">
      <dgm:prSet presAssocID="{A04505D6-5A39-6044-ADBE-B47DCBDE9AA9}" presName="rootText1" presStyleLbl="node0" presStyleIdx="0" presStyleCnt="1" custScaleX="42808" custScaleY="60558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F7791BD8-995B-DB45-834C-7DA14AB0572F}" type="pres">
      <dgm:prSet presAssocID="{A04505D6-5A39-6044-ADBE-B47DCBDE9AA9}" presName="rootConnector1" presStyleLbl="node1" presStyleIdx="0" presStyleCnt="0"/>
      <dgm:spPr/>
    </dgm:pt>
    <dgm:pt modelId="{C5E75B54-4F1C-CE44-8C69-677F35F0C6C7}" type="pres">
      <dgm:prSet presAssocID="{A04505D6-5A39-6044-ADBE-B47DCBDE9AA9}" presName="hierChild2" presStyleCnt="0"/>
      <dgm:spPr/>
    </dgm:pt>
    <dgm:pt modelId="{3C19900D-3C5D-8E43-858B-691746413B4E}" type="pres">
      <dgm:prSet presAssocID="{23C52F6E-9F18-7F41-8877-C470D7D63129}" presName="Name37" presStyleLbl="parChTrans1D2" presStyleIdx="0" presStyleCnt="2"/>
      <dgm:spPr/>
    </dgm:pt>
    <dgm:pt modelId="{A14E4EF4-64F9-BA4C-8DD0-0444DA6F7256}" type="pres">
      <dgm:prSet presAssocID="{DE5DE1EB-4C4C-D54D-ACE4-B6E64308E652}" presName="hierRoot2" presStyleCnt="0">
        <dgm:presLayoutVars>
          <dgm:hierBranch val="init"/>
        </dgm:presLayoutVars>
      </dgm:prSet>
      <dgm:spPr/>
    </dgm:pt>
    <dgm:pt modelId="{5A98286E-63F1-644A-8976-4EFD9563E04E}" type="pres">
      <dgm:prSet presAssocID="{DE5DE1EB-4C4C-D54D-ACE4-B6E64308E652}" presName="rootComposite" presStyleCnt="0"/>
      <dgm:spPr/>
    </dgm:pt>
    <dgm:pt modelId="{A60F4A9A-F089-0B4F-9B6B-6C81E1C8D80D}" type="pres">
      <dgm:prSet presAssocID="{DE5DE1EB-4C4C-D54D-ACE4-B6E64308E652}" presName="rootText" presStyleLbl="node2" presStyleIdx="0" presStyleCnt="2" custScaleX="63743" custScaleY="60558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FD36ACD1-564E-D541-8BD6-F6D45865C71B}" type="pres">
      <dgm:prSet presAssocID="{DE5DE1EB-4C4C-D54D-ACE4-B6E64308E652}" presName="rootConnector" presStyleLbl="node2" presStyleIdx="0" presStyleCnt="2"/>
      <dgm:spPr/>
    </dgm:pt>
    <dgm:pt modelId="{31B957DB-18FF-4F4D-A025-062947747A03}" type="pres">
      <dgm:prSet presAssocID="{DE5DE1EB-4C4C-D54D-ACE4-B6E64308E652}" presName="hierChild4" presStyleCnt="0"/>
      <dgm:spPr/>
    </dgm:pt>
    <dgm:pt modelId="{9B8F51CA-D7F8-4E44-A38E-E226B4B3E2BB}" type="pres">
      <dgm:prSet presAssocID="{DE5DE1EB-4C4C-D54D-ACE4-B6E64308E652}" presName="hierChild5" presStyleCnt="0"/>
      <dgm:spPr/>
    </dgm:pt>
    <dgm:pt modelId="{6105F647-DA40-074C-B6BA-0CA5C067C4D8}" type="pres">
      <dgm:prSet presAssocID="{8CED903C-3BC9-5943-B507-DFA960775F4D}" presName="Name37" presStyleLbl="parChTrans1D2" presStyleIdx="1" presStyleCnt="2"/>
      <dgm:spPr/>
    </dgm:pt>
    <dgm:pt modelId="{A7DF7EA0-CB07-2844-9A89-82CAF595F1B6}" type="pres">
      <dgm:prSet presAssocID="{8BD6C2D0-8691-1B41-87F6-1861CA9E8AA0}" presName="hierRoot2" presStyleCnt="0">
        <dgm:presLayoutVars>
          <dgm:hierBranch val="init"/>
        </dgm:presLayoutVars>
      </dgm:prSet>
      <dgm:spPr/>
    </dgm:pt>
    <dgm:pt modelId="{4EE1BC7B-4E94-B744-9196-2366BE455773}" type="pres">
      <dgm:prSet presAssocID="{8BD6C2D0-8691-1B41-87F6-1861CA9E8AA0}" presName="rootComposite" presStyleCnt="0"/>
      <dgm:spPr/>
    </dgm:pt>
    <dgm:pt modelId="{71ECDB37-EA90-D24C-A7A7-8CBF2FB4D053}" type="pres">
      <dgm:prSet presAssocID="{8BD6C2D0-8691-1B41-87F6-1861CA9E8AA0}" presName="rootText" presStyleLbl="node2" presStyleIdx="1" presStyleCnt="2" custScaleX="63743" custScaleY="60558">
        <dgm:presLayoutVars>
          <dgm:chPref val="3"/>
        </dgm:presLayoutVars>
      </dgm:prSet>
      <dgm:spPr/>
    </dgm:pt>
    <dgm:pt modelId="{77457F66-B404-B54B-A61B-D317B3C759A6}" type="pres">
      <dgm:prSet presAssocID="{8BD6C2D0-8691-1B41-87F6-1861CA9E8AA0}" presName="rootConnector" presStyleLbl="node2" presStyleIdx="1" presStyleCnt="2"/>
      <dgm:spPr/>
    </dgm:pt>
    <dgm:pt modelId="{DCAB63FE-7C44-0344-AE02-E2C7AFE60C86}" type="pres">
      <dgm:prSet presAssocID="{8BD6C2D0-8691-1B41-87F6-1861CA9E8AA0}" presName="hierChild4" presStyleCnt="0"/>
      <dgm:spPr/>
    </dgm:pt>
    <dgm:pt modelId="{F286F63A-68C3-B349-83A7-A5F024428D5A}" type="pres">
      <dgm:prSet presAssocID="{8BD6C2D0-8691-1B41-87F6-1861CA9E8AA0}" presName="hierChild5" presStyleCnt="0"/>
      <dgm:spPr/>
    </dgm:pt>
    <dgm:pt modelId="{CAF0978E-8C28-2D43-9D9F-2A7E46176046}" type="pres">
      <dgm:prSet presAssocID="{A04505D6-5A39-6044-ADBE-B47DCBDE9AA9}" presName="hierChild3" presStyleCnt="0"/>
      <dgm:spPr/>
    </dgm:pt>
  </dgm:ptLst>
  <dgm:cxnLst>
    <dgm:cxn modelId="{2CA9A244-F122-E54E-AEF6-E61569016B13}" type="presOf" srcId="{8CED903C-3BC9-5943-B507-DFA960775F4D}" destId="{6105F647-DA40-074C-B6BA-0CA5C067C4D8}" srcOrd="0" destOrd="0" presId="urn:microsoft.com/office/officeart/2005/8/layout/orgChart1"/>
    <dgm:cxn modelId="{B85EA1A8-C247-C64D-ACB9-AECBFF765DD6}" type="presOf" srcId="{DE5DE1EB-4C4C-D54D-ACE4-B6E64308E652}" destId="{A60F4A9A-F089-0B4F-9B6B-6C81E1C8D80D}" srcOrd="0" destOrd="0" presId="urn:microsoft.com/office/officeart/2005/8/layout/orgChart1"/>
    <dgm:cxn modelId="{7504C97B-C30B-7848-8066-65E3A8AA53CE}" type="presOf" srcId="{B64EF275-8271-E443-95A3-BC792EF74757}" destId="{4E8C4E26-CF87-9849-A927-6D1E529D2684}" srcOrd="0" destOrd="0" presId="urn:microsoft.com/office/officeart/2005/8/layout/orgChart1"/>
    <dgm:cxn modelId="{BB2AA9FA-2A20-8647-BE9E-742735BDF14D}" srcId="{A04505D6-5A39-6044-ADBE-B47DCBDE9AA9}" destId="{8BD6C2D0-8691-1B41-87F6-1861CA9E8AA0}" srcOrd="1" destOrd="0" parTransId="{8CED903C-3BC9-5943-B507-DFA960775F4D}" sibTransId="{8FE0D54F-4C36-8D47-9CF9-D79C2F9ABDD3}"/>
    <dgm:cxn modelId="{0C12A428-362A-C747-B700-BDE86D6C97F1}" type="presOf" srcId="{8BD6C2D0-8691-1B41-87F6-1861CA9E8AA0}" destId="{71ECDB37-EA90-D24C-A7A7-8CBF2FB4D053}" srcOrd="0" destOrd="0" presId="urn:microsoft.com/office/officeart/2005/8/layout/orgChart1"/>
    <dgm:cxn modelId="{4DEB35BB-3FD8-8443-A69A-2C58738FF928}" type="presOf" srcId="{A04505D6-5A39-6044-ADBE-B47DCBDE9AA9}" destId="{929FF516-ECC8-2D42-8710-72B73142F25F}" srcOrd="0" destOrd="0" presId="urn:microsoft.com/office/officeart/2005/8/layout/orgChart1"/>
    <dgm:cxn modelId="{20D93BB3-F348-8448-956E-67A9991639C1}" srcId="{B64EF275-8271-E443-95A3-BC792EF74757}" destId="{A04505D6-5A39-6044-ADBE-B47DCBDE9AA9}" srcOrd="0" destOrd="0" parTransId="{B9C9BF47-117C-194C-9D42-C26CCEEDB89D}" sibTransId="{51D0AC9F-E0C0-5544-9454-1BE6B803C0B8}"/>
    <dgm:cxn modelId="{2D32AE1D-6F9E-794C-9763-F8CDC2B8CC6E}" srcId="{A04505D6-5A39-6044-ADBE-B47DCBDE9AA9}" destId="{DE5DE1EB-4C4C-D54D-ACE4-B6E64308E652}" srcOrd="0" destOrd="0" parTransId="{23C52F6E-9F18-7F41-8877-C470D7D63129}" sibTransId="{6C4B4470-80C0-BC47-BDD8-9907BFCCA830}"/>
    <dgm:cxn modelId="{39783238-4381-D04D-837F-5907AD82B5F1}" type="presOf" srcId="{8BD6C2D0-8691-1B41-87F6-1861CA9E8AA0}" destId="{77457F66-B404-B54B-A61B-D317B3C759A6}" srcOrd="1" destOrd="0" presId="urn:microsoft.com/office/officeart/2005/8/layout/orgChart1"/>
    <dgm:cxn modelId="{835987E2-A143-494E-9050-8F0DED4A087D}" type="presOf" srcId="{A04505D6-5A39-6044-ADBE-B47DCBDE9AA9}" destId="{F7791BD8-995B-DB45-834C-7DA14AB0572F}" srcOrd="1" destOrd="0" presId="urn:microsoft.com/office/officeart/2005/8/layout/orgChart1"/>
    <dgm:cxn modelId="{BCD06CD8-DA40-2F43-9BFE-78E3B851B59F}" type="presOf" srcId="{DE5DE1EB-4C4C-D54D-ACE4-B6E64308E652}" destId="{FD36ACD1-564E-D541-8BD6-F6D45865C71B}" srcOrd="1" destOrd="0" presId="urn:microsoft.com/office/officeart/2005/8/layout/orgChart1"/>
    <dgm:cxn modelId="{509ECFAE-7E07-C743-AD8D-1CC21DBCBA22}" type="presOf" srcId="{23C52F6E-9F18-7F41-8877-C470D7D63129}" destId="{3C19900D-3C5D-8E43-858B-691746413B4E}" srcOrd="0" destOrd="0" presId="urn:microsoft.com/office/officeart/2005/8/layout/orgChart1"/>
    <dgm:cxn modelId="{F9D95C6A-40C8-5A46-A027-6FF42DBFB784}" type="presParOf" srcId="{4E8C4E26-CF87-9849-A927-6D1E529D2684}" destId="{B0E3FC00-DF5D-644A-A5F6-C38879C56BA9}" srcOrd="0" destOrd="0" presId="urn:microsoft.com/office/officeart/2005/8/layout/orgChart1"/>
    <dgm:cxn modelId="{4D08137A-4E91-AE42-B06A-B425020872A1}" type="presParOf" srcId="{B0E3FC00-DF5D-644A-A5F6-C38879C56BA9}" destId="{2E9BAC71-65AE-AF42-B158-714F6C8A0D38}" srcOrd="0" destOrd="0" presId="urn:microsoft.com/office/officeart/2005/8/layout/orgChart1"/>
    <dgm:cxn modelId="{303260AE-9DDE-554B-A16B-DF656604800B}" type="presParOf" srcId="{2E9BAC71-65AE-AF42-B158-714F6C8A0D38}" destId="{929FF516-ECC8-2D42-8710-72B73142F25F}" srcOrd="0" destOrd="0" presId="urn:microsoft.com/office/officeart/2005/8/layout/orgChart1"/>
    <dgm:cxn modelId="{5BE95F5D-31B8-1E4B-8CD0-445145DD7CD1}" type="presParOf" srcId="{2E9BAC71-65AE-AF42-B158-714F6C8A0D38}" destId="{F7791BD8-995B-DB45-834C-7DA14AB0572F}" srcOrd="1" destOrd="0" presId="urn:microsoft.com/office/officeart/2005/8/layout/orgChart1"/>
    <dgm:cxn modelId="{F505C471-F87B-D144-9545-8754FAD8FAD3}" type="presParOf" srcId="{B0E3FC00-DF5D-644A-A5F6-C38879C56BA9}" destId="{C5E75B54-4F1C-CE44-8C69-677F35F0C6C7}" srcOrd="1" destOrd="0" presId="urn:microsoft.com/office/officeart/2005/8/layout/orgChart1"/>
    <dgm:cxn modelId="{123D984D-2B46-6D48-926B-DFF42C78D67B}" type="presParOf" srcId="{C5E75B54-4F1C-CE44-8C69-677F35F0C6C7}" destId="{3C19900D-3C5D-8E43-858B-691746413B4E}" srcOrd="0" destOrd="0" presId="urn:microsoft.com/office/officeart/2005/8/layout/orgChart1"/>
    <dgm:cxn modelId="{93CA831B-5C6E-A34E-9009-75FDD3B1B4CB}" type="presParOf" srcId="{C5E75B54-4F1C-CE44-8C69-677F35F0C6C7}" destId="{A14E4EF4-64F9-BA4C-8DD0-0444DA6F7256}" srcOrd="1" destOrd="0" presId="urn:microsoft.com/office/officeart/2005/8/layout/orgChart1"/>
    <dgm:cxn modelId="{2F791F90-2B4D-C842-A36C-93CA344283C8}" type="presParOf" srcId="{A14E4EF4-64F9-BA4C-8DD0-0444DA6F7256}" destId="{5A98286E-63F1-644A-8976-4EFD9563E04E}" srcOrd="0" destOrd="0" presId="urn:microsoft.com/office/officeart/2005/8/layout/orgChart1"/>
    <dgm:cxn modelId="{93910984-7A1D-F745-B59A-2CE0CD8A140F}" type="presParOf" srcId="{5A98286E-63F1-644A-8976-4EFD9563E04E}" destId="{A60F4A9A-F089-0B4F-9B6B-6C81E1C8D80D}" srcOrd="0" destOrd="0" presId="urn:microsoft.com/office/officeart/2005/8/layout/orgChart1"/>
    <dgm:cxn modelId="{4D69FF96-E227-2A4B-AF44-3054FDAF54A1}" type="presParOf" srcId="{5A98286E-63F1-644A-8976-4EFD9563E04E}" destId="{FD36ACD1-564E-D541-8BD6-F6D45865C71B}" srcOrd="1" destOrd="0" presId="urn:microsoft.com/office/officeart/2005/8/layout/orgChart1"/>
    <dgm:cxn modelId="{59BE4872-4F3C-A34C-A1A6-7F8C5EC0BC5B}" type="presParOf" srcId="{A14E4EF4-64F9-BA4C-8DD0-0444DA6F7256}" destId="{31B957DB-18FF-4F4D-A025-062947747A03}" srcOrd="1" destOrd="0" presId="urn:microsoft.com/office/officeart/2005/8/layout/orgChart1"/>
    <dgm:cxn modelId="{9578B87A-8885-3D42-BF3E-928C7275AA66}" type="presParOf" srcId="{A14E4EF4-64F9-BA4C-8DD0-0444DA6F7256}" destId="{9B8F51CA-D7F8-4E44-A38E-E226B4B3E2BB}" srcOrd="2" destOrd="0" presId="urn:microsoft.com/office/officeart/2005/8/layout/orgChart1"/>
    <dgm:cxn modelId="{CD4E8C03-1B05-644C-8204-86E80563B723}" type="presParOf" srcId="{C5E75B54-4F1C-CE44-8C69-677F35F0C6C7}" destId="{6105F647-DA40-074C-B6BA-0CA5C067C4D8}" srcOrd="2" destOrd="0" presId="urn:microsoft.com/office/officeart/2005/8/layout/orgChart1"/>
    <dgm:cxn modelId="{C9729185-1B22-CA41-A561-B504C7CA9D7F}" type="presParOf" srcId="{C5E75B54-4F1C-CE44-8C69-677F35F0C6C7}" destId="{A7DF7EA0-CB07-2844-9A89-82CAF595F1B6}" srcOrd="3" destOrd="0" presId="urn:microsoft.com/office/officeart/2005/8/layout/orgChart1"/>
    <dgm:cxn modelId="{AA00E116-5F79-F942-9CF7-098355D74631}" type="presParOf" srcId="{A7DF7EA0-CB07-2844-9A89-82CAF595F1B6}" destId="{4EE1BC7B-4E94-B744-9196-2366BE455773}" srcOrd="0" destOrd="0" presId="urn:microsoft.com/office/officeart/2005/8/layout/orgChart1"/>
    <dgm:cxn modelId="{2D18191E-58C7-0E44-86CE-18CC13436B54}" type="presParOf" srcId="{4EE1BC7B-4E94-B744-9196-2366BE455773}" destId="{71ECDB37-EA90-D24C-A7A7-8CBF2FB4D053}" srcOrd="0" destOrd="0" presId="urn:microsoft.com/office/officeart/2005/8/layout/orgChart1"/>
    <dgm:cxn modelId="{FA4B7444-A18C-7A43-9821-1BD3E547164B}" type="presParOf" srcId="{4EE1BC7B-4E94-B744-9196-2366BE455773}" destId="{77457F66-B404-B54B-A61B-D317B3C759A6}" srcOrd="1" destOrd="0" presId="urn:microsoft.com/office/officeart/2005/8/layout/orgChart1"/>
    <dgm:cxn modelId="{6EBA7686-CBAD-134F-9F69-0312182ABEC1}" type="presParOf" srcId="{A7DF7EA0-CB07-2844-9A89-82CAF595F1B6}" destId="{DCAB63FE-7C44-0344-AE02-E2C7AFE60C86}" srcOrd="1" destOrd="0" presId="urn:microsoft.com/office/officeart/2005/8/layout/orgChart1"/>
    <dgm:cxn modelId="{6E4D0C90-36AA-4545-B862-E3A60A99151A}" type="presParOf" srcId="{A7DF7EA0-CB07-2844-9A89-82CAF595F1B6}" destId="{F286F63A-68C3-B349-83A7-A5F024428D5A}" srcOrd="2" destOrd="0" presId="urn:microsoft.com/office/officeart/2005/8/layout/orgChart1"/>
    <dgm:cxn modelId="{2EAA6A6D-AF4C-9C48-83F8-406C49C4D5FA}" type="presParOf" srcId="{B0E3FC00-DF5D-644A-A5F6-C38879C56BA9}" destId="{CAF0978E-8C28-2D43-9D9F-2A7E4617604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5F647-DA40-074C-B6BA-0CA5C067C4D8}">
      <dsp:nvSpPr>
        <dsp:cNvPr id="0" name=""/>
        <dsp:cNvSpPr/>
      </dsp:nvSpPr>
      <dsp:spPr>
        <a:xfrm>
          <a:off x="3575050" y="1488932"/>
          <a:ext cx="2037734" cy="10099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04967"/>
              </a:lnTo>
              <a:lnTo>
                <a:pt x="2037734" y="504967"/>
              </a:lnTo>
              <a:lnTo>
                <a:pt x="2037734" y="1009934"/>
              </a:lnTo>
            </a:path>
          </a:pathLst>
        </a:custGeom>
        <a:noFill/>
        <a:ln w="63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19900D-3C5D-8E43-858B-691746413B4E}">
      <dsp:nvSpPr>
        <dsp:cNvPr id="0" name=""/>
        <dsp:cNvSpPr/>
      </dsp:nvSpPr>
      <dsp:spPr>
        <a:xfrm>
          <a:off x="1537315" y="1488932"/>
          <a:ext cx="2037734" cy="1009934"/>
        </a:xfrm>
        <a:custGeom>
          <a:avLst/>
          <a:gdLst/>
          <a:ahLst/>
          <a:cxnLst/>
          <a:rect l="0" t="0" r="0" b="0"/>
          <a:pathLst>
            <a:path>
              <a:moveTo>
                <a:pt x="2037734" y="0"/>
              </a:moveTo>
              <a:lnTo>
                <a:pt x="2037734" y="504967"/>
              </a:lnTo>
              <a:lnTo>
                <a:pt x="0" y="504967"/>
              </a:lnTo>
              <a:lnTo>
                <a:pt x="0" y="1009934"/>
              </a:lnTo>
            </a:path>
          </a:pathLst>
        </a:custGeom>
        <a:noFill/>
        <a:ln w="635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9FF516-ECC8-2D42-8710-72B73142F25F}">
      <dsp:nvSpPr>
        <dsp:cNvPr id="0" name=""/>
        <dsp:cNvSpPr/>
      </dsp:nvSpPr>
      <dsp:spPr>
        <a:xfrm>
          <a:off x="2545686" y="32752"/>
          <a:ext cx="2058726" cy="145618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 err="1" smtClean="0"/>
            <a:t>R</a:t>
          </a:r>
          <a:endParaRPr lang="pt-BR" sz="2800" kern="1200" dirty="0" smtClean="0"/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 smtClean="0"/>
            <a:t>N = 45</a:t>
          </a:r>
          <a:endParaRPr lang="pt-BR" sz="2800" kern="1200" dirty="0"/>
        </a:p>
      </dsp:txBody>
      <dsp:txXfrm>
        <a:off x="2545686" y="32752"/>
        <a:ext cx="2058726" cy="1456180"/>
      </dsp:txXfrm>
    </dsp:sp>
    <dsp:sp modelId="{A60F4A9A-F089-0B4F-9B6B-6C81E1C8D80D}">
      <dsp:nvSpPr>
        <dsp:cNvPr id="0" name=""/>
        <dsp:cNvSpPr/>
      </dsp:nvSpPr>
      <dsp:spPr>
        <a:xfrm>
          <a:off x="4547" y="2498867"/>
          <a:ext cx="3065534" cy="145618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 smtClean="0"/>
            <a:t>Intervenção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 smtClean="0"/>
            <a:t>N = 23</a:t>
          </a:r>
          <a:endParaRPr lang="pt-BR" sz="2800" kern="1200" dirty="0"/>
        </a:p>
      </dsp:txBody>
      <dsp:txXfrm>
        <a:off x="4547" y="2498867"/>
        <a:ext cx="3065534" cy="1456180"/>
      </dsp:txXfrm>
    </dsp:sp>
    <dsp:sp modelId="{71ECDB37-EA90-D24C-A7A7-8CBF2FB4D053}">
      <dsp:nvSpPr>
        <dsp:cNvPr id="0" name=""/>
        <dsp:cNvSpPr/>
      </dsp:nvSpPr>
      <dsp:spPr>
        <a:xfrm>
          <a:off x="4080017" y="2498867"/>
          <a:ext cx="3065534" cy="1456180"/>
        </a:xfrm>
        <a:prstGeom prst="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 smtClean="0"/>
            <a:t>Controle </a:t>
          </a:r>
        </a:p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800" kern="1200" dirty="0" smtClean="0"/>
            <a:t>N = 22</a:t>
          </a:r>
          <a:endParaRPr lang="pt-BR" sz="2800" kern="1200" dirty="0"/>
        </a:p>
      </dsp:txBody>
      <dsp:txXfrm>
        <a:off x="4080017" y="2498867"/>
        <a:ext cx="3065534" cy="14561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CF7E7C-E8D2-7243-9D62-2BBBAEFE8CEB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459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A2667F-67F5-0748-B3A2-273DA7DF42A8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A0DA4-6C4B-EC41-A4B9-7F0F10043200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20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E1A3F-36E9-6749-A474-D8CF249BF917}" type="datetimeFigureOut">
              <a:rPr lang="en-US" smtClean="0"/>
              <a:t>12/14/17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05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openxmlformats.org/officeDocument/2006/relationships/image" Target="../media/image4.JPG"/><Relationship Id="rId7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Relationship Id="rId3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-22923" y="291593"/>
            <a:ext cx="9317039" cy="166199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 smtClean="0">
                <a:solidFill>
                  <a:schemeClr val="bg2"/>
                </a:solidFill>
                <a:ea typeface="Times New Roman" charset="0"/>
                <a:cs typeface="Times New Roman" charset="0"/>
              </a:rPr>
              <a:t>Universidade Federal do Rio Grande do Sul</a:t>
            </a:r>
          </a:p>
          <a:p>
            <a:pPr algn="ctr">
              <a:defRPr/>
            </a:pPr>
            <a:r>
              <a:rPr lang="pt-BR" sz="2400" b="1" dirty="0" smtClean="0">
                <a:solidFill>
                  <a:schemeClr val="bg2"/>
                </a:solidFill>
                <a:ea typeface="Times New Roman" charset="0"/>
                <a:cs typeface="Times New Roman" charset="0"/>
              </a:rPr>
              <a:t>Faculdade de Medicina</a:t>
            </a:r>
            <a:endParaRPr lang="pt-BR" sz="2400" b="1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  <a:p>
            <a:pPr algn="ctr">
              <a:defRPr/>
            </a:pPr>
            <a:r>
              <a:rPr lang="pt-BR" dirty="0" smtClean="0">
                <a:solidFill>
                  <a:schemeClr val="bg2"/>
                </a:solidFill>
                <a:ea typeface="Times New Roman" charset="0"/>
                <a:cs typeface="Times New Roman" charset="0"/>
              </a:rPr>
              <a:t>Programa de Pós-Graduação em Cardiologia e Ciências Cardiovasculares</a:t>
            </a:r>
            <a:endParaRPr lang="pt-BR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  <a:p>
            <a:pPr algn="ctr">
              <a:defRPr/>
            </a:pP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Hospital de Clinicas de Porto Alegre</a:t>
            </a:r>
          </a:p>
          <a:p>
            <a:pPr algn="ctr">
              <a:defRPr/>
            </a:pPr>
            <a:r>
              <a:rPr lang="pt-BR" dirty="0" smtClean="0">
                <a:solidFill>
                  <a:schemeClr val="bg2"/>
                </a:solidFill>
                <a:ea typeface="Times New Roman" charset="0"/>
                <a:cs typeface="Times New Roman" charset="0"/>
              </a:rPr>
              <a:t>Laboratório de Fisiopatologia do Exercício</a:t>
            </a:r>
            <a:endParaRPr lang="pt-BR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-445168" y="6112042"/>
            <a:ext cx="9841831" cy="6617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ângulo 3"/>
          <p:cNvSpPr/>
          <p:nvPr/>
        </p:nvSpPr>
        <p:spPr>
          <a:xfrm flipV="1">
            <a:off x="382606" y="2032338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pic>
        <p:nvPicPr>
          <p:cNvPr id="15363" name="Imagem 60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977" y="6160167"/>
            <a:ext cx="666954" cy="55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Imagem 6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9" t="2522" r="6638" b="3143"/>
          <a:stretch>
            <a:fillRect/>
          </a:stretch>
        </p:blipFill>
        <p:spPr bwMode="auto">
          <a:xfrm>
            <a:off x="5529514" y="6190794"/>
            <a:ext cx="479374" cy="53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12"/>
          <p:cNvPicPr/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9" t="1" r="13522" b="7343"/>
          <a:stretch/>
        </p:blipFill>
        <p:spPr bwMode="auto">
          <a:xfrm>
            <a:off x="3974647" y="6205649"/>
            <a:ext cx="1090146" cy="4584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3" y="819838"/>
            <a:ext cx="2031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800">
                <a:latin typeface="Calibri" charset="0"/>
              </a:rPr>
              <a:t>		</a:t>
            </a:r>
            <a:endParaRPr lang="pt-BR" altLang="pt-BR" sz="1800" b="0">
              <a:latin typeface="Calibri" charset="0"/>
            </a:endParaRPr>
          </a:p>
          <a:p>
            <a:endParaRPr lang="pt-BR" altLang="pt-BR" sz="1800" b="0">
              <a:latin typeface="Calibri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250824" y="2169587"/>
            <a:ext cx="8642351" cy="184665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endParaRPr lang="pt-BR" b="1" dirty="0" smtClean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  <a:p>
            <a:pPr algn="ctr" eaLnBrk="1" hangingPunct="1">
              <a:defRPr/>
            </a:pPr>
            <a:r>
              <a:rPr lang="pt-BR" sz="4800" b="1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Análise de Covariância</a:t>
            </a:r>
          </a:p>
          <a:p>
            <a:pPr algn="ctr" eaLnBrk="1" hangingPunct="1">
              <a:defRPr/>
            </a:pPr>
            <a:r>
              <a:rPr lang="pt-BR" sz="4800" b="1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Modelos Lineares </a:t>
            </a:r>
            <a:endParaRPr lang="pt-BR" sz="4800" b="1" dirty="0" smtClean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3196966" y="4399364"/>
            <a:ext cx="281519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Lucas Helal</a:t>
            </a:r>
          </a:p>
          <a:p>
            <a:r>
              <a:rPr lang="en-US" sz="1200" dirty="0">
                <a:solidFill>
                  <a:schemeClr val="bg1"/>
                </a:solidFill>
              </a:rPr>
              <a:t>Open Science Framework: osf.io/6xzyf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GitHub:</a:t>
            </a:r>
            <a:r>
              <a:rPr lang="en-US" sz="1200" dirty="0">
                <a:solidFill>
                  <a:schemeClr val="bg1"/>
                </a:solidFill>
              </a:rPr>
              <a:t> https://github.com/lhelal</a:t>
            </a:r>
          </a:p>
          <a:p>
            <a:r>
              <a:rPr lang="en-US" sz="1200" dirty="0">
                <a:solidFill>
                  <a:schemeClr val="bg1"/>
                </a:solidFill>
              </a:rPr>
              <a:t>Twitter: @lucas_helal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err="1" smtClean="0">
                <a:solidFill>
                  <a:srgbClr val="E614D1"/>
                </a:solidFill>
              </a:rPr>
              <a:t>lucas.helal@ufrgs.br</a:t>
            </a:r>
            <a:endParaRPr lang="en-US" sz="1200" dirty="0">
              <a:solidFill>
                <a:srgbClr val="E614D1"/>
              </a:solidFill>
            </a:endParaRPr>
          </a:p>
        </p:txBody>
      </p:sp>
      <p:pic>
        <p:nvPicPr>
          <p:cNvPr id="18" name="Imagem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1926" r="15870" b="271"/>
          <a:stretch/>
        </p:blipFill>
        <p:spPr>
          <a:xfrm>
            <a:off x="1489718" y="4364630"/>
            <a:ext cx="1282082" cy="1296618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900" y="4429454"/>
            <a:ext cx="1269380" cy="126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95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350043" y="773801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6" name="CaixaDeTexto 5"/>
          <p:cNvSpPr txBox="1"/>
          <p:nvPr/>
        </p:nvSpPr>
        <p:spPr>
          <a:xfrm>
            <a:off x="261143" y="161838"/>
            <a:ext cx="2209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i="1" dirty="0" smtClean="0">
                <a:solidFill>
                  <a:srgbClr val="FFFF00"/>
                </a:solidFill>
              </a:rPr>
              <a:t>Resultados</a:t>
            </a:r>
            <a:endParaRPr lang="pt-BR" sz="3600" i="1" dirty="0">
              <a:solidFill>
                <a:srgbClr val="FFFF00"/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lum bright="100000" contrast="-100000"/>
          </a:blip>
          <a:stretch>
            <a:fillRect/>
          </a:stretch>
        </p:blipFill>
        <p:spPr>
          <a:xfrm>
            <a:off x="154754" y="2942600"/>
            <a:ext cx="9164257" cy="2094095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28868" y="2584937"/>
            <a:ext cx="8873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pt-BR" b="1" smtClean="0">
                <a:solidFill>
                  <a:schemeClr val="bg1"/>
                </a:solidFill>
                <a:latin typeface="Times" charset="0"/>
                <a:ea typeface="Calibri" charset="0"/>
                <a:cs typeface="Times New Roman" charset="0"/>
              </a:rPr>
              <a:t>Tabela 1. </a:t>
            </a:r>
            <a:r>
              <a:rPr lang="pt-BR" dirty="0" smtClean="0">
                <a:solidFill>
                  <a:schemeClr val="bg1"/>
                </a:solidFill>
                <a:latin typeface="Times" charset="0"/>
                <a:ea typeface="Calibri" charset="0"/>
                <a:cs typeface="Times New Roman" charset="0"/>
              </a:rPr>
              <a:t>Valores de HbA1c após 12 semanas de treinamento de força versus alongamento</a:t>
            </a:r>
            <a:r>
              <a:rPr lang="pt-BR" i="1" dirty="0" smtClean="0">
                <a:solidFill>
                  <a:schemeClr val="bg1"/>
                </a:solidFill>
                <a:latin typeface="Times" charset="0"/>
                <a:ea typeface="Calibri" charset="0"/>
                <a:cs typeface="Times New Roman" charset="0"/>
              </a:rPr>
              <a:t>.</a:t>
            </a:r>
            <a:endParaRPr lang="pt-BR" dirty="0">
              <a:solidFill>
                <a:schemeClr val="bg1"/>
              </a:solidFill>
              <a:effectLst/>
              <a:latin typeface="Calibri" charset="0"/>
              <a:ea typeface="Calibri" charset="0"/>
              <a:cs typeface="Times New Roman" charset="0"/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8868" y="4714905"/>
            <a:ext cx="6136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*diferença entre grupos ajustada pelos valores basais de </a:t>
            </a:r>
            <a:r>
              <a:rPr lang="pt-BR" dirty="0" smtClean="0">
                <a:solidFill>
                  <a:schemeClr val="bg1"/>
                </a:solidFill>
                <a:latin typeface="Times" charset="0"/>
                <a:ea typeface="Times" charset="0"/>
                <a:cs typeface="Times" charset="0"/>
              </a:rPr>
              <a:t>HbA1c.</a:t>
            </a:r>
            <a:endParaRPr lang="pt-BR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  <a:p>
            <a:endParaRPr lang="pt-BR" dirty="0">
              <a:solidFill>
                <a:schemeClr val="bg1"/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14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350043" y="773801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6" name="CaixaDeTexto 5"/>
          <p:cNvSpPr txBox="1"/>
          <p:nvPr/>
        </p:nvSpPr>
        <p:spPr>
          <a:xfrm>
            <a:off x="261143" y="161838"/>
            <a:ext cx="2383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i="1" dirty="0" smtClean="0">
                <a:solidFill>
                  <a:srgbClr val="FFFF00"/>
                </a:solidFill>
              </a:rPr>
              <a:t>Diagnóstico</a:t>
            </a:r>
            <a:endParaRPr lang="pt-BR" sz="3600" i="1" dirty="0">
              <a:solidFill>
                <a:srgbClr val="FFFF00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3" y="1201034"/>
            <a:ext cx="6419330" cy="535674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6865495" y="1124263"/>
            <a:ext cx="17604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chemeClr val="bg1"/>
                </a:solidFill>
              </a:rPr>
              <a:t>W = 0,88215</a:t>
            </a:r>
          </a:p>
          <a:p>
            <a:r>
              <a:rPr lang="pt-BR" sz="2400" dirty="0" err="1" smtClean="0">
                <a:solidFill>
                  <a:schemeClr val="bg1"/>
                </a:solidFill>
              </a:rPr>
              <a:t>p</a:t>
            </a:r>
            <a:r>
              <a:rPr lang="pt-BR" sz="2400" dirty="0" smtClean="0">
                <a:solidFill>
                  <a:schemeClr val="bg1"/>
                </a:solidFill>
              </a:rPr>
              <a:t> = 0,0022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79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350043" y="773801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6" name="CaixaDeTexto 5"/>
          <p:cNvSpPr txBox="1"/>
          <p:nvPr/>
        </p:nvSpPr>
        <p:spPr>
          <a:xfrm>
            <a:off x="261143" y="161838"/>
            <a:ext cx="2383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i="1" dirty="0" smtClean="0">
                <a:solidFill>
                  <a:srgbClr val="FFFF00"/>
                </a:solidFill>
              </a:rPr>
              <a:t>Diagnóstico</a:t>
            </a:r>
            <a:endParaRPr lang="pt-BR" sz="3600" i="1" dirty="0">
              <a:solidFill>
                <a:srgbClr val="FFFF00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967" y="1161248"/>
            <a:ext cx="6242987" cy="524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48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350043" y="773801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6" name="CaixaDeTexto 5"/>
          <p:cNvSpPr txBox="1"/>
          <p:nvPr/>
        </p:nvSpPr>
        <p:spPr>
          <a:xfrm>
            <a:off x="261143" y="161838"/>
            <a:ext cx="2383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i="1" dirty="0" smtClean="0">
                <a:solidFill>
                  <a:srgbClr val="FFFF00"/>
                </a:solidFill>
              </a:rPr>
              <a:t>Diagnóstico</a:t>
            </a:r>
            <a:endParaRPr lang="pt-BR" sz="3600" i="1" dirty="0">
              <a:solidFill>
                <a:srgbClr val="FFFF00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973" y="1274164"/>
            <a:ext cx="6505923" cy="523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02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350043" y="773801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6" name="CaixaDeTexto 5"/>
          <p:cNvSpPr txBox="1"/>
          <p:nvPr/>
        </p:nvSpPr>
        <p:spPr>
          <a:xfrm>
            <a:off x="261143" y="161838"/>
            <a:ext cx="2383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i="1" dirty="0" smtClean="0">
                <a:solidFill>
                  <a:srgbClr val="FFFF00"/>
                </a:solidFill>
              </a:rPr>
              <a:t>Diagnóstico</a:t>
            </a:r>
            <a:endParaRPr lang="pt-BR" sz="3600" i="1" dirty="0">
              <a:solidFill>
                <a:srgbClr val="FFFF00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15" y="1293153"/>
            <a:ext cx="6471170" cy="521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0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350043" y="773801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6" name="CaixaDeTexto 5"/>
          <p:cNvSpPr txBox="1"/>
          <p:nvPr/>
        </p:nvSpPr>
        <p:spPr>
          <a:xfrm>
            <a:off x="261143" y="161838"/>
            <a:ext cx="2383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i="1" dirty="0" smtClean="0">
                <a:solidFill>
                  <a:srgbClr val="FFFF00"/>
                </a:solidFill>
              </a:rPr>
              <a:t>Diagnóstico</a:t>
            </a:r>
            <a:endParaRPr lang="pt-BR" sz="3600" i="1" dirty="0">
              <a:solidFill>
                <a:srgbClr val="FFFF00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43" y="1232593"/>
            <a:ext cx="6549660" cy="5120039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6974653" y="5721291"/>
            <a:ext cx="1941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chemeClr val="bg1"/>
                </a:solidFill>
              </a:rPr>
              <a:t>VIFgrupo</a:t>
            </a:r>
            <a:r>
              <a:rPr lang="pt-BR" dirty="0" smtClean="0">
                <a:solidFill>
                  <a:schemeClr val="bg1"/>
                </a:solidFill>
              </a:rPr>
              <a:t>: 1,016</a:t>
            </a:r>
          </a:p>
          <a:p>
            <a:r>
              <a:rPr lang="pt-BR" dirty="0" smtClean="0">
                <a:solidFill>
                  <a:schemeClr val="bg1"/>
                </a:solidFill>
              </a:rPr>
              <a:t>VIFA1cbasal: 1,016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12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350043" y="773801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6" name="CaixaDeTexto 5"/>
          <p:cNvSpPr txBox="1"/>
          <p:nvPr/>
        </p:nvSpPr>
        <p:spPr>
          <a:xfrm>
            <a:off x="261143" y="161838"/>
            <a:ext cx="22525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i="1" dirty="0" smtClean="0">
                <a:solidFill>
                  <a:srgbClr val="FFFF00"/>
                </a:solidFill>
              </a:rPr>
              <a:t>Conclusões</a:t>
            </a:r>
            <a:endParaRPr lang="pt-BR" sz="3600" i="1" dirty="0">
              <a:solidFill>
                <a:srgbClr val="FFFF00"/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261143" y="1543987"/>
            <a:ext cx="853281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à"/>
            </a:pPr>
            <a:r>
              <a:rPr lang="pt-BR" sz="2400" dirty="0" smtClean="0">
                <a:solidFill>
                  <a:schemeClr val="bg1"/>
                </a:solidFill>
                <a:sym typeface="Wingdings"/>
              </a:rPr>
              <a:t>O modelo de análise de covariância apresentou-se válido nas observações apresentadas para testar a diferença entre grupos ajustada pelos valores de base</a:t>
            </a:r>
          </a:p>
          <a:p>
            <a:pPr marL="285750" indent="-285750">
              <a:buFont typeface="Wingdings" charset="2"/>
              <a:buChar char="à"/>
            </a:pPr>
            <a:endParaRPr lang="pt-BR" sz="2400" dirty="0" smtClean="0">
              <a:solidFill>
                <a:schemeClr val="bg1"/>
              </a:solidFill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r>
              <a:rPr lang="pt-BR" sz="2400" dirty="0" smtClean="0">
                <a:solidFill>
                  <a:schemeClr val="bg1"/>
                </a:solidFill>
                <a:sym typeface="Wingdings"/>
              </a:rPr>
              <a:t>Pressupostos atendidos, apesar da normalidade dos resíduos padronizados ter sido rejeitada</a:t>
            </a:r>
          </a:p>
          <a:p>
            <a:pPr marL="285750" indent="-285750">
              <a:buFont typeface="Wingdings" charset="2"/>
              <a:buChar char="à"/>
            </a:pPr>
            <a:endParaRPr lang="pt-BR" sz="2400" dirty="0" smtClean="0">
              <a:solidFill>
                <a:schemeClr val="bg1"/>
              </a:solidFill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r>
              <a:rPr lang="pt-BR" sz="2400" dirty="0" smtClean="0">
                <a:solidFill>
                  <a:schemeClr val="bg1"/>
                </a:solidFill>
                <a:sym typeface="Wingdings"/>
              </a:rPr>
              <a:t>Possibilidade de exclusão de valores possivelmente influentes</a:t>
            </a:r>
          </a:p>
          <a:p>
            <a:pPr marL="285750" indent="-285750">
              <a:buFont typeface="Wingdings" charset="2"/>
              <a:buChar char="à"/>
            </a:pPr>
            <a:endParaRPr lang="pt-BR" sz="2400" dirty="0">
              <a:solidFill>
                <a:schemeClr val="bg1"/>
              </a:solidFill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r>
              <a:rPr lang="pt-BR" sz="2400" dirty="0" smtClean="0">
                <a:solidFill>
                  <a:schemeClr val="bg1"/>
                </a:solidFill>
                <a:sym typeface="Wingdings"/>
              </a:rPr>
              <a:t>Opção do pesquisador de manter a análise  considerar </a:t>
            </a:r>
            <a:r>
              <a:rPr lang="pt-BR" sz="2400" dirty="0" err="1" smtClean="0">
                <a:solidFill>
                  <a:schemeClr val="bg1"/>
                </a:solidFill>
                <a:sym typeface="Wingdings"/>
              </a:rPr>
              <a:t>mITT</a:t>
            </a:r>
            <a:endParaRPr lang="pt-BR" sz="2400" dirty="0" smtClean="0">
              <a:solidFill>
                <a:schemeClr val="bg1"/>
              </a:solidFill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endParaRPr lang="pt-BR" sz="2400" dirty="0" smtClean="0">
              <a:solidFill>
                <a:schemeClr val="bg1"/>
              </a:solidFill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r>
              <a:rPr lang="pt-BR" sz="2400" dirty="0" smtClean="0">
                <a:solidFill>
                  <a:schemeClr val="bg1"/>
                </a:solidFill>
                <a:sym typeface="Wingdings"/>
              </a:rPr>
              <a:t>Possibilidade de estudo </a:t>
            </a:r>
            <a:r>
              <a:rPr lang="pt-BR" sz="2400" i="1" dirty="0" err="1" smtClean="0">
                <a:solidFill>
                  <a:schemeClr val="bg1"/>
                </a:solidFill>
                <a:sym typeface="Wingdings"/>
              </a:rPr>
              <a:t>unpowered</a:t>
            </a:r>
            <a:r>
              <a:rPr lang="pt-BR" sz="2400" dirty="0" smtClean="0">
                <a:solidFill>
                  <a:schemeClr val="bg1"/>
                </a:solidFill>
                <a:sym typeface="Wingdings"/>
              </a:rPr>
              <a:t>.</a:t>
            </a:r>
            <a:endParaRPr lang="pt-BR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075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/>
          <p:cNvSpPr txBox="1"/>
          <p:nvPr/>
        </p:nvSpPr>
        <p:spPr>
          <a:xfrm>
            <a:off x="-22923" y="291593"/>
            <a:ext cx="9317039" cy="166199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 smtClean="0">
                <a:solidFill>
                  <a:schemeClr val="bg2"/>
                </a:solidFill>
                <a:ea typeface="Times New Roman" charset="0"/>
                <a:cs typeface="Times New Roman" charset="0"/>
              </a:rPr>
              <a:t>Universidade Federal do Rio Grande do Sul</a:t>
            </a:r>
          </a:p>
          <a:p>
            <a:pPr algn="ctr">
              <a:defRPr/>
            </a:pPr>
            <a:r>
              <a:rPr lang="pt-BR" sz="2400" b="1" dirty="0" smtClean="0">
                <a:solidFill>
                  <a:schemeClr val="bg2"/>
                </a:solidFill>
                <a:ea typeface="Times New Roman" charset="0"/>
                <a:cs typeface="Times New Roman" charset="0"/>
              </a:rPr>
              <a:t>Faculdade de Medicina</a:t>
            </a:r>
            <a:endParaRPr lang="pt-BR" sz="2400" b="1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  <a:p>
            <a:pPr algn="ctr">
              <a:defRPr/>
            </a:pPr>
            <a:r>
              <a:rPr lang="pt-BR" dirty="0" smtClean="0">
                <a:solidFill>
                  <a:schemeClr val="bg2"/>
                </a:solidFill>
                <a:ea typeface="Times New Roman" charset="0"/>
                <a:cs typeface="Times New Roman" charset="0"/>
              </a:rPr>
              <a:t>Programa de Pós-Graduação em Cardiologia e Ciências Cardiovasculares</a:t>
            </a:r>
            <a:endParaRPr lang="pt-BR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  <a:p>
            <a:pPr algn="ctr">
              <a:defRPr/>
            </a:pP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Hospital de Clinicas de Porto Alegre</a:t>
            </a:r>
          </a:p>
          <a:p>
            <a:pPr algn="ctr">
              <a:defRPr/>
            </a:pPr>
            <a:r>
              <a:rPr lang="pt-BR" dirty="0" smtClean="0">
                <a:solidFill>
                  <a:schemeClr val="bg2"/>
                </a:solidFill>
                <a:ea typeface="Times New Roman" charset="0"/>
                <a:cs typeface="Times New Roman" charset="0"/>
              </a:rPr>
              <a:t>Laboratório de Fisiopatologia do Exercício</a:t>
            </a:r>
            <a:endParaRPr lang="pt-BR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-445168" y="6112042"/>
            <a:ext cx="9841831" cy="6617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ângulo 3"/>
          <p:cNvSpPr/>
          <p:nvPr/>
        </p:nvSpPr>
        <p:spPr>
          <a:xfrm flipV="1">
            <a:off x="382606" y="2032338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pic>
        <p:nvPicPr>
          <p:cNvPr id="15363" name="Imagem 60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977" y="6160167"/>
            <a:ext cx="666954" cy="55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Imagem 6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9" t="2522" r="6638" b="3143"/>
          <a:stretch>
            <a:fillRect/>
          </a:stretch>
        </p:blipFill>
        <p:spPr bwMode="auto">
          <a:xfrm>
            <a:off x="5529514" y="6190794"/>
            <a:ext cx="479374" cy="53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12"/>
          <p:cNvPicPr/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9" t="1" r="13522" b="7343"/>
          <a:stretch/>
        </p:blipFill>
        <p:spPr bwMode="auto">
          <a:xfrm>
            <a:off x="3974647" y="6205649"/>
            <a:ext cx="1090146" cy="4584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3" y="819838"/>
            <a:ext cx="2031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800">
                <a:latin typeface="Calibri" charset="0"/>
              </a:rPr>
              <a:t>		</a:t>
            </a:r>
            <a:endParaRPr lang="pt-BR" altLang="pt-BR" sz="1800" b="0">
              <a:latin typeface="Calibri" charset="0"/>
            </a:endParaRPr>
          </a:p>
          <a:p>
            <a:endParaRPr lang="pt-BR" altLang="pt-BR" sz="1800" b="0">
              <a:latin typeface="Calibri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250824" y="2169587"/>
            <a:ext cx="8642351" cy="184665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endParaRPr lang="pt-BR" b="1" dirty="0" smtClean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  <a:p>
            <a:pPr algn="ctr" eaLnBrk="1" hangingPunct="1">
              <a:defRPr/>
            </a:pPr>
            <a:r>
              <a:rPr lang="pt-BR" sz="4800" b="1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Análise de Covariância</a:t>
            </a:r>
          </a:p>
          <a:p>
            <a:pPr algn="ctr" eaLnBrk="1" hangingPunct="1">
              <a:defRPr/>
            </a:pPr>
            <a:r>
              <a:rPr lang="pt-BR" sz="4800" b="1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Modelos Lineares </a:t>
            </a:r>
            <a:endParaRPr lang="pt-BR" sz="4800" b="1" dirty="0" smtClean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3196966" y="4399364"/>
            <a:ext cx="281519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Lucas Helal</a:t>
            </a:r>
          </a:p>
          <a:p>
            <a:r>
              <a:rPr lang="en-US" sz="1200" dirty="0">
                <a:solidFill>
                  <a:schemeClr val="bg1"/>
                </a:solidFill>
              </a:rPr>
              <a:t>Open Science Framework: osf.io/6xzyf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GitHub:</a:t>
            </a:r>
            <a:r>
              <a:rPr lang="en-US" sz="1200" dirty="0">
                <a:solidFill>
                  <a:schemeClr val="bg1"/>
                </a:solidFill>
              </a:rPr>
              <a:t> https://github.com/lhelal</a:t>
            </a:r>
          </a:p>
          <a:p>
            <a:r>
              <a:rPr lang="en-US" sz="1200" dirty="0">
                <a:solidFill>
                  <a:schemeClr val="bg1"/>
                </a:solidFill>
              </a:rPr>
              <a:t>Twitter: @lucas_helal</a:t>
            </a:r>
            <a:r>
              <a:rPr lang="en-US" sz="1200" dirty="0"/>
              <a:t/>
            </a:r>
            <a:br>
              <a:rPr lang="en-US" sz="1200" dirty="0"/>
            </a:br>
            <a:r>
              <a:rPr lang="en-US" sz="1200" dirty="0" err="1" smtClean="0">
                <a:solidFill>
                  <a:srgbClr val="E614D1"/>
                </a:solidFill>
              </a:rPr>
              <a:t>lucas.helal@ufrgs.br</a:t>
            </a:r>
            <a:endParaRPr lang="en-US" sz="1200" dirty="0">
              <a:solidFill>
                <a:srgbClr val="E614D1"/>
              </a:solidFill>
            </a:endParaRPr>
          </a:p>
        </p:txBody>
      </p:sp>
      <p:pic>
        <p:nvPicPr>
          <p:cNvPr id="18" name="Imagem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1926" r="15870" b="271"/>
          <a:stretch/>
        </p:blipFill>
        <p:spPr>
          <a:xfrm>
            <a:off x="1489718" y="4364630"/>
            <a:ext cx="1282082" cy="1296618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900" y="4429454"/>
            <a:ext cx="1269380" cy="126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75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350043" y="773801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286543" y="570757"/>
            <a:ext cx="7443384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2000" i="1" dirty="0">
                <a:solidFill>
                  <a:schemeClr val="bg1"/>
                </a:solidFill>
                <a:latin typeface="Calibri" charset="0"/>
              </a:rPr>
              <a:t>		</a:t>
            </a:r>
            <a:endParaRPr lang="pt-BR" altLang="pt-BR" sz="2000" b="0" i="1" dirty="0">
              <a:solidFill>
                <a:schemeClr val="bg1"/>
              </a:solidFill>
              <a:latin typeface="Calibri" charset="0"/>
            </a:endParaRPr>
          </a:p>
          <a:p>
            <a:r>
              <a:rPr lang="pt-BR" altLang="pt-BR" sz="2000" b="0" i="1" dirty="0" smtClean="0">
                <a:solidFill>
                  <a:schemeClr val="bg1"/>
                </a:solidFill>
                <a:latin typeface="Calibri" charset="0"/>
              </a:rPr>
              <a:t>N total = 45</a:t>
            </a:r>
          </a:p>
          <a:p>
            <a:r>
              <a:rPr lang="pt-BR" altLang="pt-BR" sz="2000" b="0" i="1" dirty="0" smtClean="0">
                <a:solidFill>
                  <a:schemeClr val="bg1"/>
                </a:solidFill>
                <a:latin typeface="Calibri" charset="0"/>
              </a:rPr>
              <a:t>Design </a:t>
            </a:r>
            <a:r>
              <a:rPr lang="pt-BR" altLang="pt-BR" sz="2000" b="0" i="1" dirty="0">
                <a:solidFill>
                  <a:schemeClr val="bg1"/>
                </a:solidFill>
                <a:latin typeface="Calibri" charset="0"/>
              </a:rPr>
              <a:t>=</a:t>
            </a:r>
            <a:r>
              <a:rPr lang="pt-BR" altLang="pt-BR" sz="2000" b="0" i="1" dirty="0" smtClean="0">
                <a:solidFill>
                  <a:schemeClr val="bg1"/>
                </a:solidFill>
                <a:latin typeface="Calibri" charset="0"/>
              </a:rPr>
              <a:t> ensaio clínico randomizado controlado por comparador ativo</a:t>
            </a:r>
          </a:p>
          <a:p>
            <a:r>
              <a:rPr lang="pt-BR" altLang="pt-BR" sz="2000" b="0" i="1" dirty="0" smtClean="0">
                <a:solidFill>
                  <a:schemeClr val="bg1"/>
                </a:solidFill>
                <a:latin typeface="Calibri" charset="0"/>
              </a:rPr>
              <a:t>Desfecho principal = HbA1c em 12 semanas</a:t>
            </a:r>
          </a:p>
          <a:p>
            <a:endParaRPr lang="pt-BR" altLang="pt-BR" sz="2000" b="0" i="1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61143" y="161838"/>
            <a:ext cx="4411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i="1" smtClean="0">
                <a:solidFill>
                  <a:srgbClr val="FFFF00"/>
                </a:solidFill>
              </a:rPr>
              <a:t>Desenho experimental</a:t>
            </a:r>
            <a:endParaRPr lang="pt-BR" sz="3600" i="1">
              <a:solidFill>
                <a:srgbClr val="FFFF00"/>
              </a:solidFill>
            </a:endParaRPr>
          </a:p>
        </p:txBody>
      </p:sp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1956857502"/>
              </p:ext>
            </p:extLst>
          </p:nvPr>
        </p:nvGraphicFramePr>
        <p:xfrm>
          <a:off x="1097301" y="2409741"/>
          <a:ext cx="7150100" cy="398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717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350043" y="773801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350043" y="685801"/>
            <a:ext cx="2087816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2000" i="1" dirty="0">
                <a:solidFill>
                  <a:schemeClr val="bg1"/>
                </a:solidFill>
                <a:latin typeface="Calibri" charset="0"/>
              </a:rPr>
              <a:t>		</a:t>
            </a:r>
            <a:endParaRPr lang="pt-BR" altLang="pt-BR" sz="2000" b="0" i="1" dirty="0">
              <a:solidFill>
                <a:schemeClr val="bg1"/>
              </a:solidFill>
              <a:latin typeface="Calibri" charset="0"/>
            </a:endParaRPr>
          </a:p>
          <a:p>
            <a:r>
              <a:rPr lang="pt-BR" altLang="pt-BR" sz="2000" i="1" dirty="0" smtClean="0">
                <a:solidFill>
                  <a:schemeClr val="bg1"/>
                </a:solidFill>
                <a:latin typeface="Calibri" charset="0"/>
              </a:rPr>
              <a:t>Cálculo amostral:</a:t>
            </a:r>
            <a:r>
              <a:rPr lang="pt-BR" altLang="pt-BR" sz="2000" b="0" i="1" dirty="0" smtClean="0">
                <a:solidFill>
                  <a:schemeClr val="bg1"/>
                </a:solidFill>
                <a:latin typeface="Calibri" charset="0"/>
              </a:rPr>
              <a:t> </a:t>
            </a:r>
            <a:endParaRPr lang="pt-BR" altLang="pt-BR" sz="2000" i="1" dirty="0">
              <a:solidFill>
                <a:schemeClr val="bg1"/>
              </a:solidFill>
              <a:latin typeface="Calibri" charset="0"/>
            </a:endParaRPr>
          </a:p>
          <a:p>
            <a:r>
              <a:rPr lang="pt-BR" altLang="pt-BR" sz="2000" b="0" i="1" dirty="0" smtClean="0">
                <a:solidFill>
                  <a:schemeClr val="bg1"/>
                </a:solidFill>
                <a:latin typeface="Calibri" charset="0"/>
              </a:rPr>
              <a:t>ES: -1%</a:t>
            </a:r>
          </a:p>
          <a:p>
            <a:r>
              <a:rPr lang="pt-BR" altLang="pt-BR" sz="2000" b="0" i="1" dirty="0" smtClean="0">
                <a:solidFill>
                  <a:schemeClr val="bg1"/>
                </a:solidFill>
                <a:latin typeface="Calibri" charset="0"/>
              </a:rPr>
              <a:t>DP: 1,67%</a:t>
            </a:r>
          </a:p>
          <a:p>
            <a:r>
              <a:rPr lang="pt-BR" altLang="pt-BR" sz="2000" b="0" i="1" dirty="0" smtClean="0">
                <a:solidFill>
                  <a:schemeClr val="bg1"/>
                </a:solidFill>
                <a:latin typeface="Calibri" charset="0"/>
              </a:rPr>
              <a:t>Poder: 80%</a:t>
            </a:r>
          </a:p>
          <a:p>
            <a:r>
              <a:rPr lang="pt-BR" altLang="pt-BR" sz="2000" b="0" i="1" dirty="0" smtClean="0">
                <a:solidFill>
                  <a:schemeClr val="bg1"/>
                </a:solidFill>
                <a:latin typeface="Calibri" charset="0"/>
              </a:rPr>
              <a:t>Alfa: 0,05</a:t>
            </a:r>
          </a:p>
          <a:p>
            <a:endParaRPr lang="pt-BR" altLang="pt-BR" sz="2000" b="0" i="1" dirty="0">
              <a:solidFill>
                <a:schemeClr val="bg1"/>
              </a:solidFill>
              <a:latin typeface="Calibri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61143" y="161838"/>
            <a:ext cx="527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i="1" dirty="0" smtClean="0">
                <a:solidFill>
                  <a:srgbClr val="FFFF00"/>
                </a:solidFill>
              </a:rPr>
              <a:t>Plano de Análise Estatística</a:t>
            </a:r>
            <a:endParaRPr lang="pt-BR" sz="3600" i="1" dirty="0">
              <a:solidFill>
                <a:srgbClr val="FFFF00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1435100" y="6235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285584" y="2976791"/>
            <a:ext cx="87568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à"/>
            </a:pPr>
            <a:r>
              <a:rPr lang="pt-BR" dirty="0" smtClean="0">
                <a:solidFill>
                  <a:schemeClr val="bg1"/>
                </a:solidFill>
                <a:sym typeface="Wingdings"/>
              </a:rPr>
              <a:t>Estimativa da eficácia da intervenção: análise de covariância ajustada para valores basais de HbA1c (diferenças </a:t>
            </a:r>
            <a:r>
              <a:rPr lang="pt-BR" i="1" dirty="0" err="1" smtClean="0">
                <a:solidFill>
                  <a:schemeClr val="bg1"/>
                </a:solidFill>
                <a:sym typeface="Wingdings"/>
              </a:rPr>
              <a:t>between-groups</a:t>
            </a:r>
            <a:r>
              <a:rPr lang="pt-BR" dirty="0" smtClean="0">
                <a:solidFill>
                  <a:schemeClr val="bg1"/>
                </a:solidFill>
                <a:sym typeface="Wingdings"/>
              </a:rPr>
              <a:t>)</a:t>
            </a:r>
          </a:p>
          <a:p>
            <a:pPr marL="285750" indent="-285750">
              <a:buFont typeface="Wingdings" charset="2"/>
              <a:buChar char="à"/>
            </a:pPr>
            <a:r>
              <a:rPr lang="pt-BR" dirty="0" smtClean="0">
                <a:solidFill>
                  <a:schemeClr val="bg1"/>
                </a:solidFill>
                <a:sym typeface="Wingdings"/>
              </a:rPr>
              <a:t>Análise por intenção de tratar modificada (</a:t>
            </a:r>
            <a:r>
              <a:rPr lang="pt-BR" dirty="0" err="1" smtClean="0">
                <a:solidFill>
                  <a:schemeClr val="bg1"/>
                </a:solidFill>
                <a:sym typeface="Wingdings"/>
              </a:rPr>
              <a:t>mITT</a:t>
            </a:r>
            <a:r>
              <a:rPr lang="pt-BR" dirty="0" smtClean="0">
                <a:solidFill>
                  <a:schemeClr val="bg1"/>
                </a:solidFill>
                <a:sym typeface="Wingdings"/>
              </a:rPr>
              <a:t>)</a:t>
            </a:r>
          </a:p>
          <a:p>
            <a:pPr marL="285750" indent="-285750">
              <a:buFont typeface="Wingdings" charset="2"/>
              <a:buChar char="à"/>
            </a:pPr>
            <a:r>
              <a:rPr lang="pt-BR" dirty="0" smtClean="0">
                <a:solidFill>
                  <a:schemeClr val="bg1"/>
                </a:solidFill>
                <a:sym typeface="Wingdings"/>
              </a:rPr>
              <a:t>13 </a:t>
            </a:r>
            <a:r>
              <a:rPr lang="pt-BR" dirty="0" err="1" smtClean="0">
                <a:solidFill>
                  <a:schemeClr val="bg1"/>
                </a:solidFill>
                <a:sym typeface="Wingdings"/>
              </a:rPr>
              <a:t>missings</a:t>
            </a:r>
            <a:r>
              <a:rPr lang="pt-BR" dirty="0" smtClean="0">
                <a:solidFill>
                  <a:schemeClr val="bg1"/>
                </a:solidFill>
                <a:sym typeface="Wingdings"/>
              </a:rPr>
              <a:t>  sem imputação</a:t>
            </a:r>
          </a:p>
          <a:p>
            <a:pPr marL="285750" indent="-285750">
              <a:buFont typeface="Wingdings" charset="2"/>
              <a:buChar char="à"/>
            </a:pPr>
            <a:r>
              <a:rPr lang="pt-BR" dirty="0" smtClean="0">
                <a:solidFill>
                  <a:schemeClr val="bg1"/>
                </a:solidFill>
                <a:sym typeface="Wingdings"/>
              </a:rPr>
              <a:t>Normalidade dos dados avaliada pelo teste de Shapiro-</a:t>
            </a:r>
            <a:r>
              <a:rPr lang="pt-BR" dirty="0" err="1" smtClean="0">
                <a:solidFill>
                  <a:schemeClr val="bg1"/>
                </a:solidFill>
                <a:sym typeface="Wingdings"/>
              </a:rPr>
              <a:t>Wilk</a:t>
            </a:r>
            <a:r>
              <a:rPr lang="pt-BR" dirty="0" smtClean="0">
                <a:solidFill>
                  <a:schemeClr val="bg1"/>
                </a:solidFill>
                <a:sym typeface="Wingdings"/>
              </a:rPr>
              <a:t> e </a:t>
            </a:r>
            <a:r>
              <a:rPr lang="pt-BR" dirty="0" err="1" smtClean="0">
                <a:solidFill>
                  <a:schemeClr val="bg1"/>
                </a:solidFill>
                <a:sym typeface="Wingdings"/>
              </a:rPr>
              <a:t>homocedasticidade</a:t>
            </a:r>
            <a:r>
              <a:rPr lang="pt-BR" dirty="0" smtClean="0">
                <a:solidFill>
                  <a:schemeClr val="bg1"/>
                </a:solidFill>
                <a:sym typeface="Wingdings"/>
              </a:rPr>
              <a:t> pelo Teste de </a:t>
            </a:r>
            <a:r>
              <a:rPr lang="pt-BR" dirty="0" err="1" smtClean="0">
                <a:solidFill>
                  <a:schemeClr val="bg1"/>
                </a:solidFill>
                <a:sym typeface="Wingdings"/>
              </a:rPr>
              <a:t>Levene</a:t>
            </a:r>
            <a:endParaRPr lang="pt-BR" dirty="0" smtClean="0">
              <a:solidFill>
                <a:schemeClr val="bg1"/>
              </a:solidFill>
              <a:sym typeface="Wingdings"/>
            </a:endParaRPr>
          </a:p>
          <a:p>
            <a:pPr marL="285750" indent="-285750">
              <a:buFont typeface="Wingdings" charset="2"/>
              <a:buChar char="à"/>
            </a:pPr>
            <a:r>
              <a:rPr lang="pt-BR" dirty="0" smtClean="0">
                <a:solidFill>
                  <a:schemeClr val="bg1"/>
                </a:solidFill>
                <a:sym typeface="Wingdings"/>
              </a:rPr>
              <a:t>Etapas diagnósticas do modelo linear </a:t>
            </a:r>
            <a:r>
              <a:rPr lang="pt-BR" dirty="0" err="1" smtClean="0">
                <a:solidFill>
                  <a:schemeClr val="bg1"/>
                </a:solidFill>
                <a:sym typeface="Wingdings"/>
              </a:rPr>
              <a:t>geralrealizadas</a:t>
            </a:r>
            <a:r>
              <a:rPr lang="pt-BR" dirty="0" smtClean="0">
                <a:solidFill>
                  <a:schemeClr val="bg1"/>
                </a:solidFill>
                <a:sym typeface="Wingdings"/>
              </a:rPr>
              <a:t> --&gt; análise dos resíduos padronizados (com módulo), QQ-</a:t>
            </a:r>
            <a:r>
              <a:rPr lang="pt-BR" dirty="0" err="1" smtClean="0">
                <a:solidFill>
                  <a:schemeClr val="bg1"/>
                </a:solidFill>
                <a:sym typeface="Wingdings"/>
              </a:rPr>
              <a:t>plot</a:t>
            </a:r>
            <a:r>
              <a:rPr lang="pt-BR" dirty="0" smtClean="0">
                <a:solidFill>
                  <a:schemeClr val="bg1"/>
                </a:solidFill>
                <a:sym typeface="Wingdings"/>
              </a:rPr>
              <a:t> e </a:t>
            </a:r>
            <a:r>
              <a:rPr lang="pt-BR" dirty="0">
                <a:solidFill>
                  <a:schemeClr val="bg1"/>
                </a:solidFill>
                <a:sym typeface="Wingdings"/>
              </a:rPr>
              <a:t>D</a:t>
            </a:r>
            <a:r>
              <a:rPr lang="pt-BR" dirty="0" smtClean="0">
                <a:solidFill>
                  <a:schemeClr val="bg1"/>
                </a:solidFill>
                <a:sym typeface="Wingdings"/>
              </a:rPr>
              <a:t>istância de Cook</a:t>
            </a:r>
          </a:p>
          <a:p>
            <a:pPr marL="285750" indent="-285750">
              <a:buFont typeface="Wingdings" charset="2"/>
              <a:buChar char="à"/>
            </a:pPr>
            <a:r>
              <a:rPr lang="pt-BR" dirty="0" smtClean="0">
                <a:solidFill>
                  <a:schemeClr val="bg1"/>
                </a:solidFill>
                <a:sym typeface="Wingdings"/>
              </a:rPr>
              <a:t>Pacotes estatísticos: SPSS 20.0 e </a:t>
            </a:r>
            <a:r>
              <a:rPr lang="pt-BR" dirty="0" err="1" smtClean="0">
                <a:solidFill>
                  <a:schemeClr val="bg1"/>
                </a:solidFill>
                <a:sym typeface="Wingdings"/>
              </a:rPr>
              <a:t>R</a:t>
            </a:r>
            <a:r>
              <a:rPr lang="pt-BR" dirty="0" smtClean="0">
                <a:solidFill>
                  <a:schemeClr val="bg1"/>
                </a:solidFill>
                <a:sym typeface="Wingdings"/>
              </a:rPr>
              <a:t> 3.4.1</a:t>
            </a:r>
          </a:p>
          <a:p>
            <a:pPr marL="285750" indent="-285750">
              <a:buFont typeface="Wingdings" charset="2"/>
              <a:buChar char="à"/>
            </a:pPr>
            <a:r>
              <a:rPr lang="pt-BR" dirty="0" smtClean="0">
                <a:solidFill>
                  <a:schemeClr val="bg1"/>
                </a:solidFill>
                <a:sym typeface="Wingdings"/>
              </a:rPr>
              <a:t>Estatística descritiva: média ± desvio padrão</a:t>
            </a:r>
          </a:p>
          <a:p>
            <a:pPr marL="285750" indent="-285750">
              <a:buFont typeface="Wingdings" charset="2"/>
              <a:buChar char="à"/>
            </a:pPr>
            <a:r>
              <a:rPr lang="pt-BR" dirty="0" smtClean="0">
                <a:solidFill>
                  <a:schemeClr val="bg1"/>
                </a:solidFill>
                <a:sym typeface="Wingdings"/>
              </a:rPr>
              <a:t>Saída ANCOVA: média ± erro padrão</a:t>
            </a:r>
          </a:p>
          <a:p>
            <a:pPr marL="285750" indent="-285750">
              <a:buFont typeface="Wingdings" charset="2"/>
              <a:buChar char="à"/>
            </a:pPr>
            <a:r>
              <a:rPr lang="pt-BR" dirty="0" smtClean="0">
                <a:solidFill>
                  <a:schemeClr val="bg1"/>
                </a:solidFill>
                <a:sym typeface="Wingdings"/>
              </a:rPr>
              <a:t>Alfa: 0,05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244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350043" y="773801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6" name="CaixaDeTexto 5"/>
          <p:cNvSpPr txBox="1"/>
          <p:nvPr/>
        </p:nvSpPr>
        <p:spPr>
          <a:xfrm>
            <a:off x="261143" y="161838"/>
            <a:ext cx="4616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i="1" dirty="0" smtClean="0">
                <a:solidFill>
                  <a:srgbClr val="FFFF00"/>
                </a:solidFill>
              </a:rPr>
              <a:t>Normalidade dos dados</a:t>
            </a:r>
            <a:endParaRPr lang="pt-BR" sz="3600" i="1" dirty="0">
              <a:solidFill>
                <a:srgbClr val="FFFF00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1435100" y="6235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449" y="2235200"/>
            <a:ext cx="7023100" cy="2387600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7315200" y="3536430"/>
            <a:ext cx="660400" cy="241300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527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350043" y="773801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6" name="CaixaDeTexto 5"/>
          <p:cNvSpPr txBox="1"/>
          <p:nvPr/>
        </p:nvSpPr>
        <p:spPr>
          <a:xfrm>
            <a:off x="261143" y="161838"/>
            <a:ext cx="4616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i="1" dirty="0" smtClean="0">
                <a:solidFill>
                  <a:srgbClr val="FFFF00"/>
                </a:solidFill>
              </a:rPr>
              <a:t>Normalidade dos dados</a:t>
            </a:r>
            <a:endParaRPr lang="pt-BR" sz="3600" i="1" dirty="0">
              <a:solidFill>
                <a:srgbClr val="FFFF00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1435100" y="6235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11542" r="24085" b="6856"/>
          <a:stretch/>
        </p:blipFill>
        <p:spPr>
          <a:xfrm>
            <a:off x="4601979" y="2308485"/>
            <a:ext cx="4490305" cy="386746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/>
          <a:srcRect t="11459" r="24292" b="6546"/>
          <a:stretch/>
        </p:blipFill>
        <p:spPr>
          <a:xfrm>
            <a:off x="-906" y="2308484"/>
            <a:ext cx="4473835" cy="3882453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414011" y="1894295"/>
            <a:ext cx="11464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err="1" smtClean="0">
                <a:solidFill>
                  <a:schemeClr val="bg1"/>
                </a:solidFill>
              </a:rPr>
              <a:t>p</a:t>
            </a:r>
            <a:r>
              <a:rPr lang="pt-BR" sz="2000" dirty="0" smtClean="0">
                <a:solidFill>
                  <a:schemeClr val="bg1"/>
                </a:solidFill>
              </a:rPr>
              <a:t> = 0,003</a:t>
            </a:r>
            <a:endParaRPr lang="pt-BR" sz="2000" dirty="0">
              <a:solidFill>
                <a:schemeClr val="bg1"/>
              </a:solidFill>
            </a:endParaRPr>
          </a:p>
        </p:txBody>
      </p:sp>
      <p:sp>
        <p:nvSpPr>
          <p:cNvPr id="12" name="CaixaDeTexto 11"/>
          <p:cNvSpPr txBox="1"/>
          <p:nvPr/>
        </p:nvSpPr>
        <p:spPr>
          <a:xfrm>
            <a:off x="5048470" y="1894295"/>
            <a:ext cx="1016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err="1" smtClean="0">
                <a:solidFill>
                  <a:schemeClr val="bg1"/>
                </a:solidFill>
              </a:rPr>
              <a:t>p</a:t>
            </a:r>
            <a:r>
              <a:rPr lang="pt-BR" sz="2000" dirty="0" smtClean="0">
                <a:solidFill>
                  <a:schemeClr val="bg1"/>
                </a:solidFill>
              </a:rPr>
              <a:t> = 0,96</a:t>
            </a:r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522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350043" y="773801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6" name="CaixaDeTexto 5"/>
          <p:cNvSpPr txBox="1"/>
          <p:nvPr/>
        </p:nvSpPr>
        <p:spPr>
          <a:xfrm>
            <a:off x="261143" y="161838"/>
            <a:ext cx="3992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i="1" dirty="0" smtClean="0">
                <a:solidFill>
                  <a:srgbClr val="FFFF00"/>
                </a:solidFill>
              </a:rPr>
              <a:t>Estatística descritiva</a:t>
            </a:r>
            <a:endParaRPr lang="pt-BR" sz="3600" i="1" dirty="0">
              <a:solidFill>
                <a:srgbClr val="FFFF00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1435100" y="6235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180" y="1776333"/>
            <a:ext cx="6299200" cy="18288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180" y="4050986"/>
            <a:ext cx="6299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1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350043" y="773801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6" name="CaixaDeTexto 5"/>
          <p:cNvSpPr txBox="1"/>
          <p:nvPr/>
        </p:nvSpPr>
        <p:spPr>
          <a:xfrm>
            <a:off x="261143" y="161838"/>
            <a:ext cx="3992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i="1" dirty="0" smtClean="0">
                <a:solidFill>
                  <a:srgbClr val="FFFF00"/>
                </a:solidFill>
              </a:rPr>
              <a:t>Estatística descritiva</a:t>
            </a:r>
            <a:endParaRPr lang="pt-BR" sz="3600" i="1" dirty="0">
              <a:solidFill>
                <a:srgbClr val="FFFF00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242" y="1192632"/>
            <a:ext cx="8709285" cy="566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097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350043" y="773801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6" name="CaixaDeTexto 5"/>
          <p:cNvSpPr txBox="1"/>
          <p:nvPr/>
        </p:nvSpPr>
        <p:spPr>
          <a:xfrm>
            <a:off x="261143" y="161838"/>
            <a:ext cx="6553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i="1" dirty="0" smtClean="0">
                <a:solidFill>
                  <a:srgbClr val="FFFF00"/>
                </a:solidFill>
              </a:rPr>
              <a:t>Análise de covariância </a:t>
            </a:r>
            <a:r>
              <a:rPr lang="mr-IN" sz="3600" i="1" dirty="0" smtClean="0">
                <a:solidFill>
                  <a:srgbClr val="FFFF00"/>
                </a:solidFill>
              </a:rPr>
              <a:t>–</a:t>
            </a:r>
            <a:r>
              <a:rPr lang="pt-BR" sz="3600" i="1" dirty="0" smtClean="0">
                <a:solidFill>
                  <a:srgbClr val="FFFF00"/>
                </a:solidFill>
              </a:rPr>
              <a:t> interação</a:t>
            </a:r>
            <a:endParaRPr lang="pt-BR" sz="3600" i="1" dirty="0">
              <a:solidFill>
                <a:srgbClr val="FFFF00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556" y="2480456"/>
            <a:ext cx="8110885" cy="3695492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516556" y="1400390"/>
            <a:ext cx="82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Call</a:t>
            </a:r>
            <a:r>
              <a:rPr lang="pt-BR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:lm</a:t>
            </a:r>
            <a:r>
              <a:rPr lang="pt-BR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(formula = HbA1c_pos ~ grupo + HbA1c_basal + </a:t>
            </a:r>
            <a:r>
              <a:rPr lang="pt-BR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grupo:HbA1c_basal, data </a:t>
            </a:r>
            <a:r>
              <a:rPr lang="pt-BR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pt-BR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banco_ml</a:t>
            </a:r>
            <a:r>
              <a:rPr lang="pt-BR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11147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350043" y="773801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6" name="CaixaDeTexto 5"/>
          <p:cNvSpPr txBox="1"/>
          <p:nvPr/>
        </p:nvSpPr>
        <p:spPr>
          <a:xfrm>
            <a:off x="261143" y="161838"/>
            <a:ext cx="56116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i="1" dirty="0" smtClean="0">
                <a:solidFill>
                  <a:srgbClr val="FFFF00"/>
                </a:solidFill>
              </a:rPr>
              <a:t>Análise de covariância </a:t>
            </a:r>
            <a:r>
              <a:rPr lang="mr-IN" sz="3600" i="1" dirty="0" smtClean="0">
                <a:solidFill>
                  <a:srgbClr val="FFFF00"/>
                </a:solidFill>
              </a:rPr>
              <a:t>–</a:t>
            </a:r>
            <a:r>
              <a:rPr lang="pt-BR" sz="3600" i="1" dirty="0" smtClean="0">
                <a:solidFill>
                  <a:srgbClr val="FFFF00"/>
                </a:solidFill>
              </a:rPr>
              <a:t> final</a:t>
            </a:r>
            <a:endParaRPr lang="pt-BR" sz="3600" i="1" dirty="0">
              <a:solidFill>
                <a:srgbClr val="FFFF00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1" y="2301823"/>
            <a:ext cx="8028398" cy="3649272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516556" y="1400390"/>
            <a:ext cx="8277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Call</a:t>
            </a:r>
            <a:r>
              <a:rPr lang="pt-BR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:lm</a:t>
            </a:r>
            <a:r>
              <a:rPr lang="pt-BR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(formula = HbA1c_pos ~ grupo + </a:t>
            </a:r>
            <a:r>
              <a:rPr lang="pt-BR" dirty="0" smtClean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HbA1c_basal, data </a:t>
            </a:r>
            <a:r>
              <a:rPr lang="pt-BR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= </a:t>
            </a:r>
            <a:r>
              <a:rPr lang="pt-BR" dirty="0" err="1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banco_ml</a:t>
            </a:r>
            <a:r>
              <a:rPr lang="pt-BR" dirty="0">
                <a:solidFill>
                  <a:schemeClr val="bg1"/>
                </a:solidFill>
                <a:latin typeface="Courier New" charset="0"/>
                <a:ea typeface="Courier New" charset="0"/>
                <a:cs typeface="Courier New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32812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6985</TotalTime>
  <Words>344</Words>
  <Application>Microsoft Macintosh PowerPoint</Application>
  <PresentationFormat>Apresentação na tela (4:3)</PresentationFormat>
  <Paragraphs>85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7" baseType="lpstr">
      <vt:lpstr>Al Nile</vt:lpstr>
      <vt:lpstr>Calibri</vt:lpstr>
      <vt:lpstr>Calibri Light</vt:lpstr>
      <vt:lpstr>Courier New</vt:lpstr>
      <vt:lpstr>Mangal</vt:lpstr>
      <vt:lpstr>Times</vt:lpstr>
      <vt:lpstr>Times New Roman</vt:lpstr>
      <vt:lpstr>Wingdings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Eliana Silva</dc:creator>
  <cp:lastModifiedBy>Eliana Silva</cp:lastModifiedBy>
  <cp:revision>142</cp:revision>
  <dcterms:created xsi:type="dcterms:W3CDTF">2017-04-24T15:20:29Z</dcterms:created>
  <dcterms:modified xsi:type="dcterms:W3CDTF">2017-12-14T17:14:53Z</dcterms:modified>
</cp:coreProperties>
</file>